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ora Medium"/>
      <p:regular r:id="rId16"/>
    </p:embeddedFont>
    <p:embeddedFont>
      <p:font typeface="Sora Medium"/>
      <p:regular r:id="rId17"/>
    </p:embeddedFont>
    <p:embeddedFont>
      <p:font typeface="Noto Sans TC"/>
      <p:regular r:id="rId18"/>
    </p:embeddedFont>
    <p:embeddedFont>
      <p:font typeface="Noto Sans TC"/>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62633"/>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97B8FF"/>
                </a:solidFill>
                <a:latin typeface="Sora Medium" pitchFamily="34" charset="0"/>
                <a:ea typeface="Sora Medium" pitchFamily="34" charset="-122"/>
                <a:cs typeface="Sora Medium" pitchFamily="34" charset="-120"/>
              </a:rPr>
              <a:t>Welcome to Mehndi Management App</a:t>
            </a:r>
            <a:endParaRPr lang="en-US" sz="6150" dirty="0"/>
          </a:p>
        </p:txBody>
      </p:sp>
      <p:sp>
        <p:nvSpPr>
          <p:cNvPr id="4" name="Text 1"/>
          <p:cNvSpPr/>
          <p:nvPr/>
        </p:nvSpPr>
        <p:spPr>
          <a:xfrm>
            <a:off x="6280190" y="4337447"/>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Mehndi Management App is a powerful tool designed to help mehndi artists, enthusiasts, and businesses streamline their mehndi design management. With a user-friendly interface and seamless integration with a PostgreSQL database, this app empowers users to effortlessly create, organize, and maintain a comprehensive collection of mehndi designs.</a:t>
            </a:r>
            <a:endParaRPr lang="en-US" sz="1750" dirty="0"/>
          </a:p>
        </p:txBody>
      </p:sp>
      <p:sp>
        <p:nvSpPr>
          <p:cNvPr id="5" name="Shape 2"/>
          <p:cNvSpPr/>
          <p:nvPr/>
        </p:nvSpPr>
        <p:spPr>
          <a:xfrm>
            <a:off x="6280190" y="678692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794540"/>
            <a:ext cx="347663" cy="347663"/>
          </a:xfrm>
          <a:prstGeom prst="rect">
            <a:avLst/>
          </a:prstGeom>
        </p:spPr>
      </p:pic>
      <p:sp>
        <p:nvSpPr>
          <p:cNvPr id="7" name="Text 3"/>
          <p:cNvSpPr/>
          <p:nvPr/>
        </p:nvSpPr>
        <p:spPr>
          <a:xfrm>
            <a:off x="6756440" y="6770013"/>
            <a:ext cx="1136928" cy="396835"/>
          </a:xfrm>
          <a:prstGeom prst="rect">
            <a:avLst/>
          </a:prstGeom>
          <a:noFill/>
          <a:ln/>
        </p:spPr>
        <p:txBody>
          <a:bodyPr wrap="none" lIns="0" tIns="0" rIns="0" bIns="0" rtlCol="0" anchor="t"/>
          <a:lstStyle/>
          <a:p>
            <a:pPr algn="l" indent="0" marL="0">
              <a:lnSpc>
                <a:spcPts val="3100"/>
              </a:lnSpc>
              <a:buNone/>
            </a:pPr>
            <a:r>
              <a:rPr lang="en-US" sz="2200" b="1" dirty="0">
                <a:solidFill>
                  <a:srgbClr val="E0D6DE"/>
                </a:solidFill>
                <a:latin typeface="Noto Sans TC Bold" pitchFamily="34" charset="0"/>
                <a:ea typeface="Noto Sans TC Bold" pitchFamily="34" charset="-122"/>
                <a:cs typeface="Noto Sans TC Bold" pitchFamily="34" charset="-120"/>
              </a:rPr>
              <a:t>by Maya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470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Login Interface</a:t>
            </a:r>
            <a:endParaRPr lang="en-US" sz="4450" dirty="0"/>
          </a:p>
        </p:txBody>
      </p:sp>
      <p:sp>
        <p:nvSpPr>
          <p:cNvPr id="3" name="Shape 1"/>
          <p:cNvSpPr/>
          <p:nvPr/>
        </p:nvSpPr>
        <p:spPr>
          <a:xfrm>
            <a:off x="793790" y="2409468"/>
            <a:ext cx="4196358" cy="4573072"/>
          </a:xfrm>
          <a:prstGeom prst="roundRect">
            <a:avLst>
              <a:gd name="adj" fmla="val 811"/>
            </a:avLst>
          </a:prstGeom>
          <a:solidFill>
            <a:srgbClr val="26262B"/>
          </a:solidFill>
          <a:ln/>
        </p:spPr>
      </p:sp>
      <p:sp>
        <p:nvSpPr>
          <p:cNvPr id="4" name="Text 2"/>
          <p:cNvSpPr/>
          <p:nvPr/>
        </p:nvSpPr>
        <p:spPr>
          <a:xfrm>
            <a:off x="1020604" y="2636282"/>
            <a:ext cx="3263027"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Secure Authentication</a:t>
            </a:r>
            <a:endParaRPr lang="en-US" sz="2200" dirty="0"/>
          </a:p>
        </p:txBody>
      </p:sp>
      <p:sp>
        <p:nvSpPr>
          <p:cNvPr id="5" name="Text 3"/>
          <p:cNvSpPr/>
          <p:nvPr/>
        </p:nvSpPr>
        <p:spPr>
          <a:xfrm>
            <a:off x="1020604" y="3126700"/>
            <a:ext cx="3742730" cy="3266123"/>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login interface of the Mehndi Management App employs a robust authentication system to ensure the privacy and security of user accounts. Users can log in with their predefined credentials, granting them access to the app's powerful features and functionalities.</a:t>
            </a:r>
            <a:endParaRPr lang="en-US" sz="1750" dirty="0"/>
          </a:p>
        </p:txBody>
      </p:sp>
      <p:sp>
        <p:nvSpPr>
          <p:cNvPr id="6" name="Shape 4"/>
          <p:cNvSpPr/>
          <p:nvPr/>
        </p:nvSpPr>
        <p:spPr>
          <a:xfrm>
            <a:off x="5216962" y="2409468"/>
            <a:ext cx="4196358" cy="4573072"/>
          </a:xfrm>
          <a:prstGeom prst="roundRect">
            <a:avLst>
              <a:gd name="adj" fmla="val 811"/>
            </a:avLst>
          </a:prstGeom>
          <a:solidFill>
            <a:srgbClr val="26262B"/>
          </a:solidFill>
          <a:ln/>
        </p:spPr>
      </p:sp>
      <p:sp>
        <p:nvSpPr>
          <p:cNvPr id="7" name="Text 5"/>
          <p:cNvSpPr/>
          <p:nvPr/>
        </p:nvSpPr>
        <p:spPr>
          <a:xfrm>
            <a:off x="5443776" y="263628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Intuitive Design</a:t>
            </a:r>
            <a:endParaRPr lang="en-US" sz="2200" dirty="0"/>
          </a:p>
        </p:txBody>
      </p:sp>
      <p:sp>
        <p:nvSpPr>
          <p:cNvPr id="8" name="Text 6"/>
          <p:cNvSpPr/>
          <p:nvPr/>
        </p:nvSpPr>
        <p:spPr>
          <a:xfrm>
            <a:off x="5443776" y="3126700"/>
            <a:ext cx="3742730" cy="362902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login screen boasts a clean, minimalist design with elegant mehndi pattern accents, providing a visually appealing and user-friendly experience. The dark mode option adds a touch of sophistication to the interface, ensuring a comfortable viewing experience even in low-light conditions.</a:t>
            </a:r>
            <a:endParaRPr lang="en-US" sz="1750" dirty="0"/>
          </a:p>
        </p:txBody>
      </p:sp>
      <p:sp>
        <p:nvSpPr>
          <p:cNvPr id="9" name="Shape 7"/>
          <p:cNvSpPr/>
          <p:nvPr/>
        </p:nvSpPr>
        <p:spPr>
          <a:xfrm>
            <a:off x="9640133" y="2409468"/>
            <a:ext cx="4196358" cy="4573072"/>
          </a:xfrm>
          <a:prstGeom prst="roundRect">
            <a:avLst>
              <a:gd name="adj" fmla="val 811"/>
            </a:avLst>
          </a:prstGeom>
          <a:solidFill>
            <a:srgbClr val="26262B"/>
          </a:solidFill>
          <a:ln/>
        </p:spPr>
      </p:sp>
      <p:sp>
        <p:nvSpPr>
          <p:cNvPr id="10" name="Text 8"/>
          <p:cNvSpPr/>
          <p:nvPr/>
        </p:nvSpPr>
        <p:spPr>
          <a:xfrm>
            <a:off x="9866948" y="2636282"/>
            <a:ext cx="2964061"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Secure Data Storage</a:t>
            </a:r>
            <a:endParaRPr lang="en-US" sz="2200" dirty="0"/>
          </a:p>
        </p:txBody>
      </p:sp>
      <p:sp>
        <p:nvSpPr>
          <p:cNvPr id="11" name="Text 9"/>
          <p:cNvSpPr/>
          <p:nvPr/>
        </p:nvSpPr>
        <p:spPr>
          <a:xfrm>
            <a:off x="9866948" y="3126700"/>
            <a:ext cx="3742730" cy="290322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By integrating with a PostgreSQL database, the Mehndi Management App ensures that all user data, including login credentials and mehndi designs, are securely stored and protected, giving users peace of mind and confidence in the app's reliability.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7954" y="612458"/>
            <a:ext cx="6667500" cy="694730"/>
          </a:xfrm>
          <a:prstGeom prst="rect">
            <a:avLst/>
          </a:prstGeom>
          <a:noFill/>
          <a:ln/>
        </p:spPr>
        <p:txBody>
          <a:bodyPr wrap="none" lIns="0" tIns="0" rIns="0" bIns="0" rtlCol="0" anchor="t"/>
          <a:lstStyle/>
          <a:p>
            <a:pPr indent="0" marL="0">
              <a:lnSpc>
                <a:spcPts val="5450"/>
              </a:lnSpc>
              <a:buNone/>
            </a:pPr>
            <a:r>
              <a:rPr lang="en-US" sz="4350" dirty="0">
                <a:solidFill>
                  <a:srgbClr val="97B8FF"/>
                </a:solidFill>
                <a:latin typeface="Sora Medium" pitchFamily="34" charset="0"/>
                <a:ea typeface="Sora Medium" pitchFamily="34" charset="-122"/>
                <a:cs typeface="Sora Medium" pitchFamily="34" charset="-120"/>
              </a:rPr>
              <a:t>Authentication Process</a:t>
            </a:r>
            <a:endParaRPr lang="en-US" sz="4350" dirty="0"/>
          </a:p>
        </p:txBody>
      </p:sp>
      <p:pic>
        <p:nvPicPr>
          <p:cNvPr id="4" name="Image 1" descr="preencoded.png">    </p:cNvPr>
          <p:cNvPicPr>
            <a:picLocks noChangeAspect="1"/>
          </p:cNvPicPr>
          <p:nvPr/>
        </p:nvPicPr>
        <p:blipFill>
          <a:blip r:embed="rId2"/>
          <a:stretch>
            <a:fillRect/>
          </a:stretch>
        </p:blipFill>
        <p:spPr>
          <a:xfrm>
            <a:off x="777954" y="1640562"/>
            <a:ext cx="1111448" cy="1992154"/>
          </a:xfrm>
          <a:prstGeom prst="rect">
            <a:avLst/>
          </a:prstGeom>
        </p:spPr>
      </p:pic>
      <p:sp>
        <p:nvSpPr>
          <p:cNvPr id="5" name="Text 1"/>
          <p:cNvSpPr/>
          <p:nvPr/>
        </p:nvSpPr>
        <p:spPr>
          <a:xfrm>
            <a:off x="2222778" y="1862852"/>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User Input</a:t>
            </a:r>
            <a:endParaRPr lang="en-US" sz="2150" dirty="0"/>
          </a:p>
        </p:txBody>
      </p:sp>
      <p:sp>
        <p:nvSpPr>
          <p:cNvPr id="6" name="Text 2"/>
          <p:cNvSpPr/>
          <p:nvPr/>
        </p:nvSpPr>
        <p:spPr>
          <a:xfrm>
            <a:off x="2222778" y="2343507"/>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The user enters their predefined login credentials, including a username and password, to initiate the authentication process.</a:t>
            </a:r>
            <a:endParaRPr lang="en-US" sz="1750" dirty="0"/>
          </a:p>
        </p:txBody>
      </p:sp>
      <p:pic>
        <p:nvPicPr>
          <p:cNvPr id="7" name="Image 2" descr="preencoded.png">    </p:cNvPr>
          <p:cNvPicPr>
            <a:picLocks noChangeAspect="1"/>
          </p:cNvPicPr>
          <p:nvPr/>
        </p:nvPicPr>
        <p:blipFill>
          <a:blip r:embed="rId3"/>
          <a:stretch>
            <a:fillRect/>
          </a:stretch>
        </p:blipFill>
        <p:spPr>
          <a:xfrm>
            <a:off x="777954" y="3632716"/>
            <a:ext cx="1111448" cy="1992154"/>
          </a:xfrm>
          <a:prstGeom prst="rect">
            <a:avLst/>
          </a:prstGeom>
        </p:spPr>
      </p:pic>
      <p:sp>
        <p:nvSpPr>
          <p:cNvPr id="8" name="Text 3"/>
          <p:cNvSpPr/>
          <p:nvPr/>
        </p:nvSpPr>
        <p:spPr>
          <a:xfrm>
            <a:off x="2222778" y="3855006"/>
            <a:ext cx="3015020" cy="347305"/>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Credential Validation</a:t>
            </a:r>
            <a:endParaRPr lang="en-US" sz="2150" dirty="0"/>
          </a:p>
        </p:txBody>
      </p:sp>
      <p:sp>
        <p:nvSpPr>
          <p:cNvPr id="9" name="Text 4"/>
          <p:cNvSpPr/>
          <p:nvPr/>
        </p:nvSpPr>
        <p:spPr>
          <a:xfrm>
            <a:off x="2222778" y="4335661"/>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The app's secure authentication system verifies the user's credentials against the stored data in the PostgreSQL database, ensuring the legitimacy of the login attempt.</a:t>
            </a:r>
            <a:endParaRPr lang="en-US" sz="1750" dirty="0"/>
          </a:p>
        </p:txBody>
      </p:sp>
      <p:pic>
        <p:nvPicPr>
          <p:cNvPr id="10" name="Image 3" descr="preencoded.png">    </p:cNvPr>
          <p:cNvPicPr>
            <a:picLocks noChangeAspect="1"/>
          </p:cNvPicPr>
          <p:nvPr/>
        </p:nvPicPr>
        <p:blipFill>
          <a:blip r:embed="rId4"/>
          <a:stretch>
            <a:fillRect/>
          </a:stretch>
        </p:blipFill>
        <p:spPr>
          <a:xfrm>
            <a:off x="777954" y="5624870"/>
            <a:ext cx="1111448" cy="1992154"/>
          </a:xfrm>
          <a:prstGeom prst="rect">
            <a:avLst/>
          </a:prstGeom>
        </p:spPr>
      </p:pic>
      <p:sp>
        <p:nvSpPr>
          <p:cNvPr id="11" name="Text 5"/>
          <p:cNvSpPr/>
          <p:nvPr/>
        </p:nvSpPr>
        <p:spPr>
          <a:xfrm>
            <a:off x="2222778" y="5847159"/>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E0D6DE"/>
                </a:solidFill>
                <a:latin typeface="Sora Medium" pitchFamily="34" charset="0"/>
                <a:ea typeface="Sora Medium" pitchFamily="34" charset="-122"/>
                <a:cs typeface="Sora Medium" pitchFamily="34" charset="-120"/>
              </a:rPr>
              <a:t>Successful Login</a:t>
            </a:r>
            <a:endParaRPr lang="en-US" sz="2150" dirty="0"/>
          </a:p>
        </p:txBody>
      </p:sp>
      <p:sp>
        <p:nvSpPr>
          <p:cNvPr id="12" name="Text 6"/>
          <p:cNvSpPr/>
          <p:nvPr/>
        </p:nvSpPr>
        <p:spPr>
          <a:xfrm>
            <a:off x="2222778" y="6327815"/>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E0D6DE"/>
                </a:solidFill>
                <a:latin typeface="Noto Sans TC" pitchFamily="34" charset="0"/>
                <a:ea typeface="Noto Sans TC" pitchFamily="34" charset="-122"/>
                <a:cs typeface="Noto Sans TC" pitchFamily="34" charset="-120"/>
              </a:rPr>
              <a:t>Upon successful validation, the user is granted access to the Mehndi Management App's main interface, unlocking the full range of features and functionalities.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8066" y="730687"/>
            <a:ext cx="5129213" cy="641152"/>
          </a:xfrm>
          <a:prstGeom prst="rect">
            <a:avLst/>
          </a:prstGeom>
          <a:noFill/>
          <a:ln/>
        </p:spPr>
        <p:txBody>
          <a:bodyPr wrap="none" lIns="0" tIns="0" rIns="0" bIns="0" rtlCol="0" anchor="t"/>
          <a:lstStyle/>
          <a:p>
            <a:pPr indent="0" marL="0">
              <a:lnSpc>
                <a:spcPts val="5000"/>
              </a:lnSpc>
              <a:buNone/>
            </a:pPr>
            <a:r>
              <a:rPr lang="en-US" sz="4000" dirty="0">
                <a:solidFill>
                  <a:srgbClr val="97B8FF"/>
                </a:solidFill>
                <a:latin typeface="Sora Medium" pitchFamily="34" charset="0"/>
                <a:ea typeface="Sora Medium" pitchFamily="34" charset="-122"/>
                <a:cs typeface="Sora Medium" pitchFamily="34" charset="-120"/>
              </a:rPr>
              <a:t>Successful Login</a:t>
            </a:r>
            <a:endParaRPr lang="en-US" sz="4000" dirty="0"/>
          </a:p>
        </p:txBody>
      </p:sp>
      <p:sp>
        <p:nvSpPr>
          <p:cNvPr id="4" name="Shape 1"/>
          <p:cNvSpPr/>
          <p:nvPr/>
        </p:nvSpPr>
        <p:spPr>
          <a:xfrm>
            <a:off x="718066" y="1910239"/>
            <a:ext cx="461605" cy="461605"/>
          </a:xfrm>
          <a:prstGeom prst="roundRect">
            <a:avLst>
              <a:gd name="adj" fmla="val 6667"/>
            </a:avLst>
          </a:prstGeom>
          <a:solidFill>
            <a:srgbClr val="26262B"/>
          </a:solidFill>
          <a:ln/>
        </p:spPr>
      </p:sp>
      <p:sp>
        <p:nvSpPr>
          <p:cNvPr id="5" name="Text 2"/>
          <p:cNvSpPr/>
          <p:nvPr/>
        </p:nvSpPr>
        <p:spPr>
          <a:xfrm>
            <a:off x="883682" y="1987153"/>
            <a:ext cx="130254" cy="307777"/>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1</a:t>
            </a:r>
            <a:endParaRPr lang="en-US" sz="2400" dirty="0"/>
          </a:p>
        </p:txBody>
      </p:sp>
      <p:sp>
        <p:nvSpPr>
          <p:cNvPr id="6" name="Text 3"/>
          <p:cNvSpPr/>
          <p:nvPr/>
        </p:nvSpPr>
        <p:spPr>
          <a:xfrm>
            <a:off x="1384816" y="1910239"/>
            <a:ext cx="2564606" cy="320516"/>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Welcome Message</a:t>
            </a:r>
            <a:endParaRPr lang="en-US" sz="2000" dirty="0"/>
          </a:p>
        </p:txBody>
      </p:sp>
      <p:sp>
        <p:nvSpPr>
          <p:cNvPr id="7" name="Text 4"/>
          <p:cNvSpPr/>
          <p:nvPr/>
        </p:nvSpPr>
        <p:spPr>
          <a:xfrm>
            <a:off x="1384816" y="2353747"/>
            <a:ext cx="3084671" cy="1968817"/>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After a successful login, the user is greeted with a warm welcome message, setting the tone for a pleasant and productive user experience within the Mehndi Management App.</a:t>
            </a:r>
            <a:endParaRPr lang="en-US" sz="1600" dirty="0"/>
          </a:p>
        </p:txBody>
      </p:sp>
      <p:sp>
        <p:nvSpPr>
          <p:cNvPr id="8" name="Shape 5"/>
          <p:cNvSpPr/>
          <p:nvPr/>
        </p:nvSpPr>
        <p:spPr>
          <a:xfrm>
            <a:off x="4674632" y="1910239"/>
            <a:ext cx="461605" cy="461605"/>
          </a:xfrm>
          <a:prstGeom prst="roundRect">
            <a:avLst>
              <a:gd name="adj" fmla="val 6667"/>
            </a:avLst>
          </a:prstGeom>
          <a:solidFill>
            <a:srgbClr val="26262B"/>
          </a:solidFill>
          <a:ln/>
        </p:spPr>
      </p:sp>
      <p:sp>
        <p:nvSpPr>
          <p:cNvPr id="9" name="Text 6"/>
          <p:cNvSpPr/>
          <p:nvPr/>
        </p:nvSpPr>
        <p:spPr>
          <a:xfrm>
            <a:off x="4809530" y="1987153"/>
            <a:ext cx="191691" cy="307777"/>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2</a:t>
            </a:r>
            <a:endParaRPr lang="en-US" sz="2400" dirty="0"/>
          </a:p>
        </p:txBody>
      </p:sp>
      <p:sp>
        <p:nvSpPr>
          <p:cNvPr id="10" name="Text 7"/>
          <p:cNvSpPr/>
          <p:nvPr/>
        </p:nvSpPr>
        <p:spPr>
          <a:xfrm>
            <a:off x="5341382" y="1910239"/>
            <a:ext cx="2599611" cy="320516"/>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Intuitive Navigation</a:t>
            </a:r>
            <a:endParaRPr lang="en-US" sz="2000" dirty="0"/>
          </a:p>
        </p:txBody>
      </p:sp>
      <p:sp>
        <p:nvSpPr>
          <p:cNvPr id="11" name="Text 8"/>
          <p:cNvSpPr/>
          <p:nvPr/>
        </p:nvSpPr>
        <p:spPr>
          <a:xfrm>
            <a:off x="5341382" y="2353747"/>
            <a:ext cx="3084671" cy="2953226"/>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The main interface features an intuitive and user-friendly navigation system, allowing users to seamlessly access various functionalities, such as managing mehndi design categories and creating, viewing, and deleting mehndi designs.</a:t>
            </a:r>
            <a:endParaRPr lang="en-US" sz="1600" dirty="0"/>
          </a:p>
        </p:txBody>
      </p:sp>
      <p:sp>
        <p:nvSpPr>
          <p:cNvPr id="12" name="Shape 9"/>
          <p:cNvSpPr/>
          <p:nvPr/>
        </p:nvSpPr>
        <p:spPr>
          <a:xfrm>
            <a:off x="718066" y="5742861"/>
            <a:ext cx="461605" cy="461605"/>
          </a:xfrm>
          <a:prstGeom prst="roundRect">
            <a:avLst>
              <a:gd name="adj" fmla="val 6667"/>
            </a:avLst>
          </a:prstGeom>
          <a:solidFill>
            <a:srgbClr val="26262B"/>
          </a:solidFill>
          <a:ln/>
        </p:spPr>
      </p:sp>
      <p:sp>
        <p:nvSpPr>
          <p:cNvPr id="13" name="Text 10"/>
          <p:cNvSpPr/>
          <p:nvPr/>
        </p:nvSpPr>
        <p:spPr>
          <a:xfrm>
            <a:off x="853440" y="5819775"/>
            <a:ext cx="190857" cy="307777"/>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3</a:t>
            </a:r>
            <a:endParaRPr lang="en-US" sz="2400" dirty="0"/>
          </a:p>
        </p:txBody>
      </p:sp>
      <p:sp>
        <p:nvSpPr>
          <p:cNvPr id="14" name="Text 11"/>
          <p:cNvSpPr/>
          <p:nvPr/>
        </p:nvSpPr>
        <p:spPr>
          <a:xfrm>
            <a:off x="1384816" y="5742861"/>
            <a:ext cx="2564606" cy="320516"/>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Elegant Aesthetic</a:t>
            </a:r>
            <a:endParaRPr lang="en-US" sz="2000" dirty="0"/>
          </a:p>
        </p:txBody>
      </p:sp>
      <p:sp>
        <p:nvSpPr>
          <p:cNvPr id="15" name="Text 12"/>
          <p:cNvSpPr/>
          <p:nvPr/>
        </p:nvSpPr>
        <p:spPr>
          <a:xfrm>
            <a:off x="1384816" y="6186368"/>
            <a:ext cx="7041118" cy="1312545"/>
          </a:xfrm>
          <a:prstGeom prst="rect">
            <a:avLst/>
          </a:prstGeom>
          <a:noFill/>
          <a:ln/>
        </p:spPr>
        <p:txBody>
          <a:bodyPr wrap="square" lIns="0" tIns="0" rIns="0" bIns="0" rtlCol="0" anchor="t"/>
          <a:lstStyle/>
          <a:p>
            <a:pP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The dashboard of the Mehndi Management App boasts an elegant and visually appealing design, with intricate mehndi patterns and a warm, inviting color palette that creates a calming and inspiring atmosphere for users.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7956"/>
            <a:ext cx="7017544"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Main Interface Overview</a:t>
            </a:r>
            <a:endParaRPr lang="en-US" sz="4450" dirty="0"/>
          </a:p>
        </p:txBody>
      </p:sp>
      <p:sp>
        <p:nvSpPr>
          <p:cNvPr id="3" name="Text 1"/>
          <p:cNvSpPr/>
          <p:nvPr/>
        </p:nvSpPr>
        <p:spPr>
          <a:xfrm>
            <a:off x="793790" y="2063710"/>
            <a:ext cx="331148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Category Management</a:t>
            </a:r>
            <a:endParaRPr lang="en-US" sz="2200" dirty="0"/>
          </a:p>
        </p:txBody>
      </p:sp>
      <p:sp>
        <p:nvSpPr>
          <p:cNvPr id="4" name="Text 2"/>
          <p:cNvSpPr/>
          <p:nvPr/>
        </p:nvSpPr>
        <p:spPr>
          <a:xfrm>
            <a:off x="793790" y="2644854"/>
            <a:ext cx="3978116" cy="290322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main interface of the Mehndi Management App includes a comprehensive category management system, allowing users to create, view, and delete mehndi design categories stored in the CategoriesMehndi table of the PostgreSQL database.</a:t>
            </a:r>
            <a:endParaRPr lang="en-US" sz="1750" dirty="0"/>
          </a:p>
        </p:txBody>
      </p:sp>
      <p:sp>
        <p:nvSpPr>
          <p:cNvPr id="5" name="Text 3"/>
          <p:cNvSpPr/>
          <p:nvPr/>
        </p:nvSpPr>
        <p:spPr>
          <a:xfrm>
            <a:off x="793790" y="5752147"/>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Organize designs by category</a:t>
            </a:r>
            <a:endParaRPr lang="en-US" sz="1750" dirty="0"/>
          </a:p>
        </p:txBody>
      </p:sp>
      <p:sp>
        <p:nvSpPr>
          <p:cNvPr id="6" name="Text 4"/>
          <p:cNvSpPr/>
          <p:nvPr/>
        </p:nvSpPr>
        <p:spPr>
          <a:xfrm>
            <a:off x="793790" y="6194346"/>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Add new design categories</a:t>
            </a:r>
            <a:endParaRPr lang="en-US" sz="1750" dirty="0"/>
          </a:p>
        </p:txBody>
      </p:sp>
      <p:sp>
        <p:nvSpPr>
          <p:cNvPr id="7" name="Text 5"/>
          <p:cNvSpPr/>
          <p:nvPr/>
        </p:nvSpPr>
        <p:spPr>
          <a:xfrm>
            <a:off x="793790" y="6636544"/>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Modify or delete existing categories</a:t>
            </a:r>
            <a:endParaRPr lang="en-US" sz="1750" dirty="0"/>
          </a:p>
        </p:txBody>
      </p:sp>
      <p:sp>
        <p:nvSpPr>
          <p:cNvPr id="8" name="Text 6"/>
          <p:cNvSpPr/>
          <p:nvPr/>
        </p:nvSpPr>
        <p:spPr>
          <a:xfrm>
            <a:off x="5332928" y="2063710"/>
            <a:ext cx="3978116" cy="708660"/>
          </a:xfrm>
          <a:prstGeom prst="rect">
            <a:avLst/>
          </a:prstGeom>
          <a:noFill/>
          <a:ln/>
        </p:spPr>
        <p:txBody>
          <a:bodyPr wrap="squar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Mehndi Design Management</a:t>
            </a:r>
            <a:endParaRPr lang="en-US" sz="2200" dirty="0"/>
          </a:p>
        </p:txBody>
      </p:sp>
      <p:sp>
        <p:nvSpPr>
          <p:cNvPr id="9" name="Text 7"/>
          <p:cNvSpPr/>
          <p:nvPr/>
        </p:nvSpPr>
        <p:spPr>
          <a:xfrm>
            <a:off x="5332928" y="2999184"/>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main interface also provides users with the ability to create, view, and delete individual mehndi designs, ensuring a comprehensive and organized collection of artistic creations.</a:t>
            </a:r>
            <a:endParaRPr lang="en-US" sz="1750" dirty="0"/>
          </a:p>
        </p:txBody>
      </p:sp>
      <p:sp>
        <p:nvSpPr>
          <p:cNvPr id="10" name="Text 8"/>
          <p:cNvSpPr/>
          <p:nvPr/>
        </p:nvSpPr>
        <p:spPr>
          <a:xfrm>
            <a:off x="5332928" y="5380673"/>
            <a:ext cx="3978116"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E0D6DE"/>
                </a:solidFill>
                <a:latin typeface="Noto Sans TC" pitchFamily="34" charset="0"/>
                <a:ea typeface="Noto Sans TC" pitchFamily="34" charset="-122"/>
                <a:cs typeface="Noto Sans TC" pitchFamily="34" charset="-120"/>
              </a:rPr>
              <a:t>Add new mehndi designs</a:t>
            </a:r>
            <a:endParaRPr lang="en-US" sz="1750" dirty="0"/>
          </a:p>
        </p:txBody>
      </p:sp>
      <p:sp>
        <p:nvSpPr>
          <p:cNvPr id="11" name="Text 9"/>
          <p:cNvSpPr/>
          <p:nvPr/>
        </p:nvSpPr>
        <p:spPr>
          <a:xfrm>
            <a:off x="5332928" y="5822871"/>
            <a:ext cx="3978116"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dirty="0">
                <a:solidFill>
                  <a:srgbClr val="E0D6DE"/>
                </a:solidFill>
                <a:latin typeface="Noto Sans TC" pitchFamily="34" charset="0"/>
                <a:ea typeface="Noto Sans TC" pitchFamily="34" charset="-122"/>
                <a:cs typeface="Noto Sans TC" pitchFamily="34" charset="-120"/>
              </a:rPr>
              <a:t>Examine and explore existing designs</a:t>
            </a:r>
            <a:endParaRPr lang="en-US" sz="1750" dirty="0"/>
          </a:p>
        </p:txBody>
      </p:sp>
      <p:sp>
        <p:nvSpPr>
          <p:cNvPr id="12" name="Text 10"/>
          <p:cNvSpPr/>
          <p:nvPr/>
        </p:nvSpPr>
        <p:spPr>
          <a:xfrm>
            <a:off x="5332928" y="6627971"/>
            <a:ext cx="3978116"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dirty="0">
                <a:solidFill>
                  <a:srgbClr val="E0D6DE"/>
                </a:solidFill>
                <a:latin typeface="Noto Sans TC" pitchFamily="34" charset="0"/>
                <a:ea typeface="Noto Sans TC" pitchFamily="34" charset="-122"/>
                <a:cs typeface="Noto Sans TC" pitchFamily="34" charset="-120"/>
              </a:rPr>
              <a:t>Remove outdated or unwanted designs</a:t>
            </a:r>
            <a:endParaRPr lang="en-US" sz="1750" dirty="0"/>
          </a:p>
        </p:txBody>
      </p:sp>
      <p:sp>
        <p:nvSpPr>
          <p:cNvPr id="13" name="Text 11"/>
          <p:cNvSpPr/>
          <p:nvPr/>
        </p:nvSpPr>
        <p:spPr>
          <a:xfrm>
            <a:off x="9872067" y="2063710"/>
            <a:ext cx="3298150"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Database Connectivity</a:t>
            </a:r>
            <a:endParaRPr lang="en-US" sz="2200" dirty="0"/>
          </a:p>
        </p:txBody>
      </p:sp>
      <p:sp>
        <p:nvSpPr>
          <p:cNvPr id="14" name="Text 12"/>
          <p:cNvSpPr/>
          <p:nvPr/>
        </p:nvSpPr>
        <p:spPr>
          <a:xfrm>
            <a:off x="9872067" y="2644854"/>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Underpinning the Mehndi Management App's functionality is its seamless integration with a PostgreSQL database, allowing for the secure storage and retrieval of all mehndi design data.</a:t>
            </a:r>
            <a:endParaRPr lang="en-US" sz="1750" dirty="0"/>
          </a:p>
        </p:txBody>
      </p:sp>
      <p:sp>
        <p:nvSpPr>
          <p:cNvPr id="15" name="Text 13"/>
          <p:cNvSpPr/>
          <p:nvPr/>
        </p:nvSpPr>
        <p:spPr>
          <a:xfrm>
            <a:off x="9872067" y="5026343"/>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Reliable data storage and management</a:t>
            </a:r>
            <a:endParaRPr lang="en-US" sz="1750" dirty="0"/>
          </a:p>
        </p:txBody>
      </p:sp>
      <p:sp>
        <p:nvSpPr>
          <p:cNvPr id="16" name="Text 14"/>
          <p:cNvSpPr/>
          <p:nvPr/>
        </p:nvSpPr>
        <p:spPr>
          <a:xfrm>
            <a:off x="9872067" y="5831443"/>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Efficient querying and data manipulation</a:t>
            </a:r>
            <a:endParaRPr lang="en-US" sz="1750" dirty="0"/>
          </a:p>
        </p:txBody>
      </p:sp>
      <p:sp>
        <p:nvSpPr>
          <p:cNvPr id="17" name="Text 15"/>
          <p:cNvSpPr/>
          <p:nvPr/>
        </p:nvSpPr>
        <p:spPr>
          <a:xfrm>
            <a:off x="9872067" y="6636544"/>
            <a:ext cx="397811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Scalable and secure database solution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76920"/>
            <a:ext cx="10616089"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Connecting to PostgreSQL Database</a:t>
            </a:r>
            <a:endParaRPr lang="en-US" sz="4450" dirty="0"/>
          </a:p>
        </p:txBody>
      </p:sp>
      <p:pic>
        <p:nvPicPr>
          <p:cNvPr id="3" name="Image 0" descr="preencoded.png">    </p:cNvPr>
          <p:cNvPicPr>
            <a:picLocks noChangeAspect="1"/>
          </p:cNvPicPr>
          <p:nvPr/>
        </p:nvPicPr>
        <p:blipFill>
          <a:blip r:embed="rId1"/>
          <a:stretch>
            <a:fillRect/>
          </a:stretch>
        </p:blipFill>
        <p:spPr>
          <a:xfrm>
            <a:off x="793790" y="2239328"/>
            <a:ext cx="566976" cy="566976"/>
          </a:xfrm>
          <a:prstGeom prst="rect">
            <a:avLst/>
          </a:prstGeom>
        </p:spPr>
      </p:pic>
      <p:sp>
        <p:nvSpPr>
          <p:cNvPr id="4" name="Text 1"/>
          <p:cNvSpPr/>
          <p:nvPr/>
        </p:nvSpPr>
        <p:spPr>
          <a:xfrm>
            <a:off x="793790" y="3033117"/>
            <a:ext cx="3005495"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Database Integration</a:t>
            </a:r>
            <a:endParaRPr lang="en-US" sz="2200" dirty="0"/>
          </a:p>
        </p:txBody>
      </p:sp>
      <p:sp>
        <p:nvSpPr>
          <p:cNvPr id="5" name="Text 2"/>
          <p:cNvSpPr/>
          <p:nvPr/>
        </p:nvSpPr>
        <p:spPr>
          <a:xfrm>
            <a:off x="793790" y="3877866"/>
            <a:ext cx="3005495"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Mehndi Management App seamlessly integrates with a PostgreSQL database, enabling the storage and retrieval of mehndi design data, ensuring the app's functionality and reliability.</a:t>
            </a:r>
            <a:endParaRPr lang="en-US" sz="1750" dirty="0"/>
          </a:p>
        </p:txBody>
      </p:sp>
      <p:pic>
        <p:nvPicPr>
          <p:cNvPr id="6" name="Image 1" descr="preencoded.png">    </p:cNvPr>
          <p:cNvPicPr>
            <a:picLocks noChangeAspect="1"/>
          </p:cNvPicPr>
          <p:nvPr/>
        </p:nvPicPr>
        <p:blipFill>
          <a:blip r:embed="rId2"/>
          <a:stretch>
            <a:fillRect/>
          </a:stretch>
        </p:blipFill>
        <p:spPr>
          <a:xfrm>
            <a:off x="4139446" y="2239328"/>
            <a:ext cx="566976" cy="566976"/>
          </a:xfrm>
          <a:prstGeom prst="rect">
            <a:avLst/>
          </a:prstGeom>
        </p:spPr>
      </p:pic>
      <p:sp>
        <p:nvSpPr>
          <p:cNvPr id="7" name="Text 3"/>
          <p:cNvSpPr/>
          <p:nvPr/>
        </p:nvSpPr>
        <p:spPr>
          <a:xfrm>
            <a:off x="4139446" y="3033117"/>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Secure Communication</a:t>
            </a:r>
            <a:endParaRPr lang="en-US" sz="2200" dirty="0"/>
          </a:p>
        </p:txBody>
      </p:sp>
      <p:sp>
        <p:nvSpPr>
          <p:cNvPr id="8" name="Text 4"/>
          <p:cNvSpPr/>
          <p:nvPr/>
        </p:nvSpPr>
        <p:spPr>
          <a:xfrm>
            <a:off x="4139446" y="3877866"/>
            <a:ext cx="3005614" cy="290322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app employs secure communication protocols to establish a reliable and encrypted connection with the PostgreSQL database, safeguarding the integrity and confidentiality of all user data.</a:t>
            </a:r>
            <a:endParaRPr lang="en-US" sz="1750" dirty="0"/>
          </a:p>
        </p:txBody>
      </p:sp>
      <p:pic>
        <p:nvPicPr>
          <p:cNvPr id="9" name="Image 2" descr="preencoded.png">    </p:cNvPr>
          <p:cNvPicPr>
            <a:picLocks noChangeAspect="1"/>
          </p:cNvPicPr>
          <p:nvPr/>
        </p:nvPicPr>
        <p:blipFill>
          <a:blip r:embed="rId3"/>
          <a:stretch>
            <a:fillRect/>
          </a:stretch>
        </p:blipFill>
        <p:spPr>
          <a:xfrm>
            <a:off x="7485221" y="2239328"/>
            <a:ext cx="566976" cy="566976"/>
          </a:xfrm>
          <a:prstGeom prst="rect">
            <a:avLst/>
          </a:prstGeom>
        </p:spPr>
      </p:pic>
      <p:sp>
        <p:nvSpPr>
          <p:cNvPr id="10" name="Text 5"/>
          <p:cNvSpPr/>
          <p:nvPr/>
        </p:nvSpPr>
        <p:spPr>
          <a:xfrm>
            <a:off x="7485221" y="3033117"/>
            <a:ext cx="3005614"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Efficient Data Management</a:t>
            </a:r>
            <a:endParaRPr lang="en-US" sz="2200" dirty="0"/>
          </a:p>
        </p:txBody>
      </p:sp>
      <p:sp>
        <p:nvSpPr>
          <p:cNvPr id="11" name="Text 6"/>
          <p:cNvSpPr/>
          <p:nvPr/>
        </p:nvSpPr>
        <p:spPr>
          <a:xfrm>
            <a:off x="7485221" y="3877866"/>
            <a:ext cx="3005614"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Through the database integration, the Mehndi Management App can seamlessly retrieve, update, and store mehndi design data, ensuring a smooth and efficient user experience.</a:t>
            </a:r>
            <a:endParaRPr lang="en-US" sz="1750" dirty="0"/>
          </a:p>
        </p:txBody>
      </p:sp>
      <p:pic>
        <p:nvPicPr>
          <p:cNvPr id="12" name="Image 3" descr="preencoded.png">    </p:cNvPr>
          <p:cNvPicPr>
            <a:picLocks noChangeAspect="1"/>
          </p:cNvPicPr>
          <p:nvPr/>
        </p:nvPicPr>
        <p:blipFill>
          <a:blip r:embed="rId4"/>
          <a:stretch>
            <a:fillRect/>
          </a:stretch>
        </p:blipFill>
        <p:spPr>
          <a:xfrm>
            <a:off x="10830997" y="2239328"/>
            <a:ext cx="566976" cy="566976"/>
          </a:xfrm>
          <a:prstGeom prst="rect">
            <a:avLst/>
          </a:prstGeom>
        </p:spPr>
      </p:pic>
      <p:sp>
        <p:nvSpPr>
          <p:cNvPr id="13" name="Text 7"/>
          <p:cNvSpPr/>
          <p:nvPr/>
        </p:nvSpPr>
        <p:spPr>
          <a:xfrm>
            <a:off x="10830997" y="30331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Scalable Solution</a:t>
            </a:r>
            <a:endParaRPr lang="en-US" sz="2200" dirty="0"/>
          </a:p>
        </p:txBody>
      </p:sp>
      <p:sp>
        <p:nvSpPr>
          <p:cNvPr id="14" name="Text 8"/>
          <p:cNvSpPr/>
          <p:nvPr/>
        </p:nvSpPr>
        <p:spPr>
          <a:xfrm>
            <a:off x="10830997" y="3523536"/>
            <a:ext cx="3005614" cy="362902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PostgreSQL database provides a scalable and reliable platform to accommodate the growing needs of the Mehndi Management App, allowing for the storage and management of an ever-expanding collection of mehndi designs.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1602"/>
          </a:xfrm>
          <a:prstGeom prst="rect">
            <a:avLst/>
          </a:prstGeom>
        </p:spPr>
      </p:pic>
      <p:sp>
        <p:nvSpPr>
          <p:cNvPr id="3" name="Text 0"/>
          <p:cNvSpPr/>
          <p:nvPr/>
        </p:nvSpPr>
        <p:spPr>
          <a:xfrm>
            <a:off x="655558" y="2856667"/>
            <a:ext cx="8819555" cy="585311"/>
          </a:xfrm>
          <a:prstGeom prst="rect">
            <a:avLst/>
          </a:prstGeom>
          <a:noFill/>
          <a:ln/>
        </p:spPr>
        <p:txBody>
          <a:bodyPr wrap="none" lIns="0" tIns="0" rIns="0" bIns="0" rtlCol="0" anchor="t"/>
          <a:lstStyle/>
          <a:p>
            <a:pPr indent="0" marL="0">
              <a:lnSpc>
                <a:spcPts val="4600"/>
              </a:lnSpc>
              <a:buNone/>
            </a:pPr>
            <a:r>
              <a:rPr lang="en-US" sz="3650" dirty="0">
                <a:solidFill>
                  <a:srgbClr val="97B8FF"/>
                </a:solidFill>
                <a:latin typeface="Sora Medium" pitchFamily="34" charset="0"/>
                <a:ea typeface="Sora Medium" pitchFamily="34" charset="-122"/>
                <a:cs typeface="Sora Medium" pitchFamily="34" charset="-120"/>
              </a:rPr>
              <a:t>Managing Mehndi Design Categories</a:t>
            </a:r>
            <a:endParaRPr lang="en-US" sz="3650" dirty="0"/>
          </a:p>
        </p:txBody>
      </p:sp>
      <p:sp>
        <p:nvSpPr>
          <p:cNvPr id="4" name="Shape 1"/>
          <p:cNvSpPr/>
          <p:nvPr/>
        </p:nvSpPr>
        <p:spPr>
          <a:xfrm>
            <a:off x="7303770" y="3722965"/>
            <a:ext cx="22860" cy="3993356"/>
          </a:xfrm>
          <a:prstGeom prst="roundRect">
            <a:avLst>
              <a:gd name="adj" fmla="val 122920"/>
            </a:avLst>
          </a:prstGeom>
          <a:solidFill>
            <a:srgbClr val="3F3F44"/>
          </a:solidFill>
          <a:ln/>
        </p:spPr>
      </p:sp>
      <p:sp>
        <p:nvSpPr>
          <p:cNvPr id="5" name="Shape 2"/>
          <p:cNvSpPr/>
          <p:nvPr/>
        </p:nvSpPr>
        <p:spPr>
          <a:xfrm>
            <a:off x="6471761" y="4133017"/>
            <a:ext cx="655558" cy="22860"/>
          </a:xfrm>
          <a:prstGeom prst="roundRect">
            <a:avLst>
              <a:gd name="adj" fmla="val 122920"/>
            </a:avLst>
          </a:prstGeom>
          <a:solidFill>
            <a:srgbClr val="3F3F44"/>
          </a:solidFill>
          <a:ln/>
        </p:spPr>
      </p:sp>
      <p:sp>
        <p:nvSpPr>
          <p:cNvPr id="6" name="Shape 3"/>
          <p:cNvSpPr/>
          <p:nvPr/>
        </p:nvSpPr>
        <p:spPr>
          <a:xfrm>
            <a:off x="7104459" y="3933706"/>
            <a:ext cx="421481" cy="421481"/>
          </a:xfrm>
          <a:prstGeom prst="roundRect">
            <a:avLst>
              <a:gd name="adj" fmla="val 6667"/>
            </a:avLst>
          </a:prstGeom>
          <a:solidFill>
            <a:srgbClr val="26262B"/>
          </a:solidFill>
          <a:ln/>
        </p:spPr>
      </p:sp>
      <p:sp>
        <p:nvSpPr>
          <p:cNvPr id="7" name="Text 4"/>
          <p:cNvSpPr/>
          <p:nvPr/>
        </p:nvSpPr>
        <p:spPr>
          <a:xfrm>
            <a:off x="7255788" y="4003953"/>
            <a:ext cx="118824" cy="280988"/>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8" name="Text 5"/>
          <p:cNvSpPr/>
          <p:nvPr/>
        </p:nvSpPr>
        <p:spPr>
          <a:xfrm>
            <a:off x="3428167" y="3910251"/>
            <a:ext cx="2856786" cy="292656"/>
          </a:xfrm>
          <a:prstGeom prst="rect">
            <a:avLst/>
          </a:prstGeom>
          <a:noFill/>
          <a:ln/>
        </p:spPr>
        <p:txBody>
          <a:bodyPr wrap="none" lIns="0" tIns="0" rIns="0" bIns="0" rtlCol="0" anchor="t"/>
          <a:lstStyle/>
          <a:p>
            <a:pPr algn="r" indent="0" marL="0">
              <a:lnSpc>
                <a:spcPts val="2300"/>
              </a:lnSpc>
              <a:buNone/>
            </a:pPr>
            <a:r>
              <a:rPr lang="en-US" sz="1800" dirty="0">
                <a:solidFill>
                  <a:srgbClr val="E0D6DE"/>
                </a:solidFill>
                <a:latin typeface="Sora Medium" pitchFamily="34" charset="0"/>
                <a:ea typeface="Sora Medium" pitchFamily="34" charset="-122"/>
                <a:cs typeface="Sora Medium" pitchFamily="34" charset="-120"/>
              </a:rPr>
              <a:t>View Design Categories</a:t>
            </a:r>
            <a:endParaRPr lang="en-US" sz="1800" dirty="0"/>
          </a:p>
        </p:txBody>
      </p:sp>
      <p:sp>
        <p:nvSpPr>
          <p:cNvPr id="9" name="Text 6"/>
          <p:cNvSpPr/>
          <p:nvPr/>
        </p:nvSpPr>
        <p:spPr>
          <a:xfrm>
            <a:off x="655558" y="4315301"/>
            <a:ext cx="5629394" cy="1198245"/>
          </a:xfrm>
          <a:prstGeom prst="rect">
            <a:avLst/>
          </a:prstGeom>
          <a:noFill/>
          <a:ln/>
        </p:spPr>
        <p:txBody>
          <a:bodyPr wrap="square" lIns="0" tIns="0" rIns="0" bIns="0" rtlCol="0" anchor="t"/>
          <a:lstStyle/>
          <a:p>
            <a:pPr algn="r"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Users can easily navigate and view the existing mehndi design categories stored in the CategoriesMehndi table of the PostgreSQL database, displayed in a treeview format within the app's interface.</a:t>
            </a:r>
            <a:endParaRPr lang="en-US" sz="1450" dirty="0"/>
          </a:p>
        </p:txBody>
      </p:sp>
      <p:sp>
        <p:nvSpPr>
          <p:cNvPr id="10" name="Shape 7"/>
          <p:cNvSpPr/>
          <p:nvPr/>
        </p:nvSpPr>
        <p:spPr>
          <a:xfrm>
            <a:off x="7503081" y="5069562"/>
            <a:ext cx="655558" cy="22860"/>
          </a:xfrm>
          <a:prstGeom prst="roundRect">
            <a:avLst>
              <a:gd name="adj" fmla="val 122920"/>
            </a:avLst>
          </a:prstGeom>
          <a:solidFill>
            <a:srgbClr val="3F3F44"/>
          </a:solidFill>
          <a:ln/>
        </p:spPr>
      </p:sp>
      <p:sp>
        <p:nvSpPr>
          <p:cNvPr id="11" name="Shape 8"/>
          <p:cNvSpPr/>
          <p:nvPr/>
        </p:nvSpPr>
        <p:spPr>
          <a:xfrm>
            <a:off x="7104459" y="4870252"/>
            <a:ext cx="421481" cy="421481"/>
          </a:xfrm>
          <a:prstGeom prst="roundRect">
            <a:avLst>
              <a:gd name="adj" fmla="val 6667"/>
            </a:avLst>
          </a:prstGeom>
          <a:solidFill>
            <a:srgbClr val="26262B"/>
          </a:solidFill>
          <a:ln/>
        </p:spPr>
      </p:sp>
      <p:sp>
        <p:nvSpPr>
          <p:cNvPr id="12" name="Text 9"/>
          <p:cNvSpPr/>
          <p:nvPr/>
        </p:nvSpPr>
        <p:spPr>
          <a:xfrm>
            <a:off x="7227689" y="4940498"/>
            <a:ext cx="175022" cy="280988"/>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3" name="Text 10"/>
          <p:cNvSpPr/>
          <p:nvPr/>
        </p:nvSpPr>
        <p:spPr>
          <a:xfrm>
            <a:off x="8345448" y="4846796"/>
            <a:ext cx="2481263" cy="292656"/>
          </a:xfrm>
          <a:prstGeom prst="rect">
            <a:avLst/>
          </a:prstGeom>
          <a:noFill/>
          <a:ln/>
        </p:spPr>
        <p:txBody>
          <a:bodyPr wrap="none" lIns="0" tIns="0" rIns="0" bIns="0" rtlCol="0" anchor="t"/>
          <a:lstStyle/>
          <a:p>
            <a:pPr algn="l" indent="0" marL="0">
              <a:lnSpc>
                <a:spcPts val="2300"/>
              </a:lnSpc>
              <a:buNone/>
            </a:pPr>
            <a:r>
              <a:rPr lang="en-US" sz="1800" dirty="0">
                <a:solidFill>
                  <a:srgbClr val="E0D6DE"/>
                </a:solidFill>
                <a:latin typeface="Sora Medium" pitchFamily="34" charset="0"/>
                <a:ea typeface="Sora Medium" pitchFamily="34" charset="-122"/>
                <a:cs typeface="Sora Medium" pitchFamily="34" charset="-120"/>
              </a:rPr>
              <a:t>Add New Categories</a:t>
            </a:r>
            <a:endParaRPr lang="en-US" sz="1800" dirty="0"/>
          </a:p>
        </p:txBody>
      </p:sp>
      <p:sp>
        <p:nvSpPr>
          <p:cNvPr id="14" name="Text 11"/>
          <p:cNvSpPr/>
          <p:nvPr/>
        </p:nvSpPr>
        <p:spPr>
          <a:xfrm>
            <a:off x="8345448" y="5251847"/>
            <a:ext cx="5629394" cy="1198245"/>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The app provides an intuitive interface for users to create new mehndi design categories, allowing them to organize their growing collection of artistic creations in a structured and meaningful manner.</a:t>
            </a:r>
            <a:endParaRPr lang="en-US" sz="1450" dirty="0"/>
          </a:p>
        </p:txBody>
      </p:sp>
      <p:sp>
        <p:nvSpPr>
          <p:cNvPr id="15" name="Shape 12"/>
          <p:cNvSpPr/>
          <p:nvPr/>
        </p:nvSpPr>
        <p:spPr>
          <a:xfrm>
            <a:off x="6471761" y="6298168"/>
            <a:ext cx="655558" cy="22860"/>
          </a:xfrm>
          <a:prstGeom prst="roundRect">
            <a:avLst>
              <a:gd name="adj" fmla="val 122920"/>
            </a:avLst>
          </a:prstGeom>
          <a:solidFill>
            <a:srgbClr val="3F3F44"/>
          </a:solidFill>
          <a:ln/>
        </p:spPr>
      </p:sp>
      <p:sp>
        <p:nvSpPr>
          <p:cNvPr id="16" name="Shape 13"/>
          <p:cNvSpPr/>
          <p:nvPr/>
        </p:nvSpPr>
        <p:spPr>
          <a:xfrm>
            <a:off x="7104459" y="6098857"/>
            <a:ext cx="421481" cy="421481"/>
          </a:xfrm>
          <a:prstGeom prst="roundRect">
            <a:avLst>
              <a:gd name="adj" fmla="val 6667"/>
            </a:avLst>
          </a:prstGeom>
          <a:solidFill>
            <a:srgbClr val="26262B"/>
          </a:solidFill>
          <a:ln/>
        </p:spPr>
      </p:sp>
      <p:sp>
        <p:nvSpPr>
          <p:cNvPr id="17" name="Text 14"/>
          <p:cNvSpPr/>
          <p:nvPr/>
        </p:nvSpPr>
        <p:spPr>
          <a:xfrm>
            <a:off x="7228046" y="6169104"/>
            <a:ext cx="174188" cy="280988"/>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8" name="Text 15"/>
          <p:cNvSpPr/>
          <p:nvPr/>
        </p:nvSpPr>
        <p:spPr>
          <a:xfrm>
            <a:off x="2923342" y="6075402"/>
            <a:ext cx="3361611" cy="292656"/>
          </a:xfrm>
          <a:prstGeom prst="rect">
            <a:avLst/>
          </a:prstGeom>
          <a:noFill/>
          <a:ln/>
        </p:spPr>
        <p:txBody>
          <a:bodyPr wrap="none" lIns="0" tIns="0" rIns="0" bIns="0" rtlCol="0" anchor="t"/>
          <a:lstStyle/>
          <a:p>
            <a:pPr algn="r" indent="0" marL="0">
              <a:lnSpc>
                <a:spcPts val="2300"/>
              </a:lnSpc>
              <a:buNone/>
            </a:pPr>
            <a:r>
              <a:rPr lang="en-US" sz="1800" dirty="0">
                <a:solidFill>
                  <a:srgbClr val="E0D6DE"/>
                </a:solidFill>
                <a:latin typeface="Sora Medium" pitchFamily="34" charset="0"/>
                <a:ea typeface="Sora Medium" pitchFamily="34" charset="-122"/>
                <a:cs typeface="Sora Medium" pitchFamily="34" charset="-120"/>
              </a:rPr>
              <a:t>Modify or Delete Categories</a:t>
            </a:r>
            <a:endParaRPr lang="en-US" sz="1800" dirty="0"/>
          </a:p>
        </p:txBody>
      </p:sp>
      <p:sp>
        <p:nvSpPr>
          <p:cNvPr id="19" name="Text 16"/>
          <p:cNvSpPr/>
          <p:nvPr/>
        </p:nvSpPr>
        <p:spPr>
          <a:xfrm>
            <a:off x="655558" y="6480453"/>
            <a:ext cx="5629394" cy="898684"/>
          </a:xfrm>
          <a:prstGeom prst="rect">
            <a:avLst/>
          </a:prstGeom>
          <a:noFill/>
          <a:ln/>
        </p:spPr>
        <p:txBody>
          <a:bodyPr wrap="square" lIns="0" tIns="0" rIns="0" bIns="0" rtlCol="0" anchor="t"/>
          <a:lstStyle/>
          <a:p>
            <a:pPr algn="r"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If needed, users can also easily edit or remove existing mehndi design categories, ensuring the category hierarchy remains up-to-date and relevant to their needs.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9104" y="637699"/>
            <a:ext cx="7778591" cy="1219200"/>
          </a:xfrm>
          <a:prstGeom prst="rect">
            <a:avLst/>
          </a:prstGeom>
          <a:noFill/>
          <a:ln/>
        </p:spPr>
        <p:txBody>
          <a:bodyPr wrap="square" lIns="0" tIns="0" rIns="0" bIns="0" rtlCol="0" anchor="t"/>
          <a:lstStyle/>
          <a:p>
            <a:pPr indent="0" marL="0">
              <a:lnSpc>
                <a:spcPts val="4800"/>
              </a:lnSpc>
              <a:buNone/>
            </a:pPr>
            <a:r>
              <a:rPr lang="en-US" sz="3800" dirty="0">
                <a:solidFill>
                  <a:srgbClr val="97B8FF"/>
                </a:solidFill>
                <a:latin typeface="Sora Medium" pitchFamily="34" charset="0"/>
                <a:ea typeface="Sora Medium" pitchFamily="34" charset="-122"/>
                <a:cs typeface="Sora Medium" pitchFamily="34" charset="-120"/>
              </a:rPr>
              <a:t>Creating, Viewing, and Deleting Designs</a:t>
            </a:r>
            <a:endParaRPr lang="en-US" sz="3800" dirty="0"/>
          </a:p>
        </p:txBody>
      </p:sp>
      <p:sp>
        <p:nvSpPr>
          <p:cNvPr id="4" name="Shape 1"/>
          <p:cNvSpPr/>
          <p:nvPr/>
        </p:nvSpPr>
        <p:spPr>
          <a:xfrm>
            <a:off x="6169104" y="2149435"/>
            <a:ext cx="7778591" cy="5442347"/>
          </a:xfrm>
          <a:prstGeom prst="roundRect">
            <a:avLst>
              <a:gd name="adj" fmla="val 538"/>
            </a:avLst>
          </a:prstGeom>
          <a:noFill/>
          <a:ln w="7620">
            <a:solidFill>
              <a:srgbClr val="FFFFFF">
                <a:alpha val="24000"/>
              </a:srgbClr>
            </a:solidFill>
            <a:prstDash val="solid"/>
          </a:ln>
        </p:spPr>
      </p:sp>
      <p:sp>
        <p:nvSpPr>
          <p:cNvPr id="5" name="Shape 2"/>
          <p:cNvSpPr/>
          <p:nvPr/>
        </p:nvSpPr>
        <p:spPr>
          <a:xfrm>
            <a:off x="6176724" y="2157055"/>
            <a:ext cx="7763351" cy="1809036"/>
          </a:xfrm>
          <a:prstGeom prst="rect">
            <a:avLst/>
          </a:prstGeom>
          <a:solidFill>
            <a:srgbClr val="FFFFFF">
              <a:alpha val="4000"/>
            </a:srgbClr>
          </a:solidFill>
          <a:ln/>
        </p:spPr>
      </p:sp>
      <p:sp>
        <p:nvSpPr>
          <p:cNvPr id="6" name="Text 3"/>
          <p:cNvSpPr/>
          <p:nvPr/>
        </p:nvSpPr>
        <p:spPr>
          <a:xfrm>
            <a:off x="6371749" y="2281714"/>
            <a:ext cx="3487817" cy="311944"/>
          </a:xfrm>
          <a:prstGeom prst="rect">
            <a:avLst/>
          </a:prstGeom>
          <a:noFill/>
          <a:ln/>
        </p:spPr>
        <p:txBody>
          <a:bodyPr wrap="non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Create New Designs</a:t>
            </a:r>
            <a:endParaRPr lang="en-US" sz="1500" dirty="0"/>
          </a:p>
        </p:txBody>
      </p:sp>
      <p:sp>
        <p:nvSpPr>
          <p:cNvPr id="7" name="Text 4"/>
          <p:cNvSpPr/>
          <p:nvPr/>
        </p:nvSpPr>
        <p:spPr>
          <a:xfrm>
            <a:off x="10257234" y="2281714"/>
            <a:ext cx="3487817" cy="1559719"/>
          </a:xfrm>
          <a:prstGeom prst="rect">
            <a:avLst/>
          </a:prstGeom>
          <a:noFill/>
          <a:ln/>
        </p:spPr>
        <p:txBody>
          <a:bodyPr wrap="squar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Users can add new mehndi designs to the app's database, providing details such as the design's name, category, and any relevant notes or descriptions.</a:t>
            </a:r>
            <a:endParaRPr lang="en-US" sz="1500" dirty="0"/>
          </a:p>
        </p:txBody>
      </p:sp>
      <p:sp>
        <p:nvSpPr>
          <p:cNvPr id="8" name="Shape 5"/>
          <p:cNvSpPr/>
          <p:nvPr/>
        </p:nvSpPr>
        <p:spPr>
          <a:xfrm>
            <a:off x="6176724" y="3966091"/>
            <a:ext cx="7763351" cy="1809036"/>
          </a:xfrm>
          <a:prstGeom prst="rect">
            <a:avLst/>
          </a:prstGeom>
          <a:solidFill>
            <a:srgbClr val="000000">
              <a:alpha val="4000"/>
            </a:srgbClr>
          </a:solidFill>
          <a:ln/>
        </p:spPr>
      </p:sp>
      <p:sp>
        <p:nvSpPr>
          <p:cNvPr id="9" name="Text 6"/>
          <p:cNvSpPr/>
          <p:nvPr/>
        </p:nvSpPr>
        <p:spPr>
          <a:xfrm>
            <a:off x="6371749" y="4090749"/>
            <a:ext cx="3487817" cy="311944"/>
          </a:xfrm>
          <a:prstGeom prst="rect">
            <a:avLst/>
          </a:prstGeom>
          <a:noFill/>
          <a:ln/>
        </p:spPr>
        <p:txBody>
          <a:bodyPr wrap="non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View Existing Designs</a:t>
            </a:r>
            <a:endParaRPr lang="en-US" sz="1500" dirty="0"/>
          </a:p>
        </p:txBody>
      </p:sp>
      <p:sp>
        <p:nvSpPr>
          <p:cNvPr id="10" name="Text 7"/>
          <p:cNvSpPr/>
          <p:nvPr/>
        </p:nvSpPr>
        <p:spPr>
          <a:xfrm>
            <a:off x="10257234" y="4090749"/>
            <a:ext cx="3487817" cy="1559719"/>
          </a:xfrm>
          <a:prstGeom prst="rect">
            <a:avLst/>
          </a:prstGeom>
          <a:noFill/>
          <a:ln/>
        </p:spPr>
        <p:txBody>
          <a:bodyPr wrap="squar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The app allows users to explore and examine their collection of mehndi designs, providing a comprehensive view of the stored designs and their associated details.</a:t>
            </a:r>
            <a:endParaRPr lang="en-US" sz="1500" dirty="0"/>
          </a:p>
        </p:txBody>
      </p:sp>
      <p:sp>
        <p:nvSpPr>
          <p:cNvPr id="11" name="Shape 8"/>
          <p:cNvSpPr/>
          <p:nvPr/>
        </p:nvSpPr>
        <p:spPr>
          <a:xfrm>
            <a:off x="6176724" y="5775127"/>
            <a:ext cx="7763351" cy="1809036"/>
          </a:xfrm>
          <a:prstGeom prst="rect">
            <a:avLst/>
          </a:prstGeom>
          <a:solidFill>
            <a:srgbClr val="FFFFFF">
              <a:alpha val="4000"/>
            </a:srgbClr>
          </a:solidFill>
          <a:ln/>
        </p:spPr>
      </p:sp>
      <p:sp>
        <p:nvSpPr>
          <p:cNvPr id="12" name="Text 9"/>
          <p:cNvSpPr/>
          <p:nvPr/>
        </p:nvSpPr>
        <p:spPr>
          <a:xfrm>
            <a:off x="6371749" y="5899785"/>
            <a:ext cx="3487817" cy="311944"/>
          </a:xfrm>
          <a:prstGeom prst="rect">
            <a:avLst/>
          </a:prstGeom>
          <a:noFill/>
          <a:ln/>
        </p:spPr>
        <p:txBody>
          <a:bodyPr wrap="non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Delete Unwanted Designs</a:t>
            </a:r>
            <a:endParaRPr lang="en-US" sz="1500" dirty="0"/>
          </a:p>
        </p:txBody>
      </p:sp>
      <p:sp>
        <p:nvSpPr>
          <p:cNvPr id="13" name="Text 10"/>
          <p:cNvSpPr/>
          <p:nvPr/>
        </p:nvSpPr>
        <p:spPr>
          <a:xfrm>
            <a:off x="10257234" y="5899785"/>
            <a:ext cx="3487817" cy="1559719"/>
          </a:xfrm>
          <a:prstGeom prst="rect">
            <a:avLst/>
          </a:prstGeom>
          <a:noFill/>
          <a:ln/>
        </p:spPr>
        <p:txBody>
          <a:bodyPr wrap="square" lIns="0" tIns="0" rIns="0" bIns="0" rtlCol="0" anchor="t"/>
          <a:lstStyle/>
          <a:p>
            <a:pPr indent="0" marL="0">
              <a:lnSpc>
                <a:spcPts val="2450"/>
              </a:lnSpc>
              <a:buNone/>
            </a:pPr>
            <a:r>
              <a:rPr lang="en-US" sz="1500" dirty="0">
                <a:solidFill>
                  <a:srgbClr val="E0D6DE"/>
                </a:solidFill>
                <a:latin typeface="Noto Sans TC" pitchFamily="34" charset="0"/>
                <a:ea typeface="Noto Sans TC" pitchFamily="34" charset="-122"/>
                <a:cs typeface="Noto Sans TC" pitchFamily="34" charset="-120"/>
              </a:rPr>
              <a:t>If needed, users can easily remove outdated or unwanted mehndi designs from the app's database, ensuring their collection remains organized and up-to-date.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 and Next Steps</a:t>
            </a:r>
            <a:endParaRPr lang="en-US" sz="4450" dirty="0"/>
          </a:p>
        </p:txBody>
      </p:sp>
      <p:sp>
        <p:nvSpPr>
          <p:cNvPr id="4" name="Text 1"/>
          <p:cNvSpPr/>
          <p:nvPr/>
        </p:nvSpPr>
        <p:spPr>
          <a:xfrm>
            <a:off x="793790" y="3051572"/>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Mehndi Management App is a powerful and versatile tool that empowers mehndi artists, enthusiasts, and businesses to streamline their design management processes. With its intuitive interface, seamless PostgreSQL integration, and comprehensive design management capabilities, users can now effortlessly organize, access, and maintain their mehndi design collections.</a:t>
            </a:r>
            <a:endParaRPr lang="en-US" sz="1750" dirty="0"/>
          </a:p>
        </p:txBody>
      </p:sp>
      <p:sp>
        <p:nvSpPr>
          <p:cNvPr id="5" name="Text 2"/>
          <p:cNvSpPr/>
          <p:nvPr/>
        </p:nvSpPr>
        <p:spPr>
          <a:xfrm>
            <a:off x="793790" y="5484138"/>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As the app continues to evolve, future updates may include features such as design sharing, collaborative workspaces, and advanced analytics, further enhancing the user experience and unlocking new possibilities for the mehndi design community.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2024-11-03T21:59:58Z</dcterms:created>
  <dcterms:modified xsi:type="dcterms:W3CDTF">2024-11-03T21:59:58Z</dcterms:modified>
</cp:coreProperties>
</file>